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6" r:id="rId2"/>
    <p:sldId id="256" r:id="rId3"/>
    <p:sldId id="267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-62" y="-18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een and White Gradient Simple Minimalist Clean Finance Mobile Apps Presentation (2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51390" y="1428869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User Interface</a:t>
            </a:r>
            <a:endParaRPr lang="en-US" sz="4465" dirty="0"/>
          </a:p>
        </p:txBody>
      </p:sp>
      <p:sp>
        <p:nvSpPr>
          <p:cNvPr id="6" name="Shape 3"/>
          <p:cNvSpPr/>
          <p:nvPr/>
        </p:nvSpPr>
        <p:spPr>
          <a:xfrm>
            <a:off x="4451390" y="2477810"/>
            <a:ext cx="4579263" cy="2410897"/>
          </a:xfrm>
          <a:prstGeom prst="roundRect">
            <a:avLst>
              <a:gd name="adj" fmla="val 39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685824" y="271224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Minimalist Design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4685824" y="3202662"/>
            <a:ext cx="4110395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user interface features a clean, modern, and uncluttered design to enhance the focus on hand gestures.</a:t>
            </a:r>
            <a:endParaRPr lang="en-US" sz="1786" dirty="0"/>
          </a:p>
        </p:txBody>
      </p:sp>
      <p:sp>
        <p:nvSpPr>
          <p:cNvPr id="9" name="Shape 6"/>
          <p:cNvSpPr/>
          <p:nvPr/>
        </p:nvSpPr>
        <p:spPr>
          <a:xfrm>
            <a:off x="9257467" y="2477810"/>
            <a:ext cx="4579263" cy="2410897"/>
          </a:xfrm>
          <a:prstGeom prst="roundRect">
            <a:avLst>
              <a:gd name="adj" fmla="val 3952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491901" y="271224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Visual Feedback</a:t>
            </a:r>
            <a:endParaRPr lang="en-US" sz="2233" dirty="0"/>
          </a:p>
        </p:txBody>
      </p:sp>
      <p:sp>
        <p:nvSpPr>
          <p:cNvPr id="11" name="Text 8"/>
          <p:cNvSpPr/>
          <p:nvPr/>
        </p:nvSpPr>
        <p:spPr>
          <a:xfrm>
            <a:off x="9491901" y="3202662"/>
            <a:ext cx="4110395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 provides visual cues and animations to indicate the recognized hand gestures and the corresponding media controls.</a:t>
            </a:r>
            <a:endParaRPr lang="en-US" sz="1786" dirty="0"/>
          </a:p>
        </p:txBody>
      </p:sp>
      <p:sp>
        <p:nvSpPr>
          <p:cNvPr id="12" name="Shape 9"/>
          <p:cNvSpPr/>
          <p:nvPr/>
        </p:nvSpPr>
        <p:spPr>
          <a:xfrm>
            <a:off x="4451390" y="5115520"/>
            <a:ext cx="9385221" cy="1685092"/>
          </a:xfrm>
          <a:prstGeom prst="roundRect">
            <a:avLst>
              <a:gd name="adj" fmla="val 5654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685824" y="5349954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Customization</a:t>
            </a:r>
            <a:endParaRPr lang="en-US" sz="2233" dirty="0"/>
          </a:p>
        </p:txBody>
      </p:sp>
      <p:sp>
        <p:nvSpPr>
          <p:cNvPr id="14" name="Text 11"/>
          <p:cNvSpPr/>
          <p:nvPr/>
        </p:nvSpPr>
        <p:spPr>
          <a:xfrm>
            <a:off x="4685824" y="5840373"/>
            <a:ext cx="8916353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Users can personalize the gesture-to-action mapping and adjust the sensitivity of the hand detection to their preferences.</a:t>
            </a:r>
            <a:endParaRPr lang="en-US" sz="1786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1817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05088" y="3072408"/>
            <a:ext cx="5578554" cy="6294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57"/>
              </a:lnSpc>
              <a:buNone/>
            </a:pPr>
            <a:r>
              <a:rPr lang="en-US" sz="3966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Future Enhancements</a:t>
            </a:r>
            <a:endParaRPr lang="en-US" sz="3966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088" y="4004072"/>
            <a:ext cx="4406741" cy="80581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06542" y="5112068"/>
            <a:ext cx="2518172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9"/>
              </a:lnSpc>
              <a:buNone/>
            </a:pPr>
            <a:r>
              <a:rPr lang="en-US" sz="198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Multi-hand Support</a:t>
            </a:r>
            <a:endParaRPr lang="en-US" sz="1983" dirty="0"/>
          </a:p>
        </p:txBody>
      </p:sp>
      <p:sp>
        <p:nvSpPr>
          <p:cNvPr id="8" name="Text 4"/>
          <p:cNvSpPr/>
          <p:nvPr/>
        </p:nvSpPr>
        <p:spPr>
          <a:xfrm>
            <a:off x="906542" y="5547598"/>
            <a:ext cx="4003834" cy="1289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38"/>
              </a:lnSpc>
              <a:buNone/>
            </a:pPr>
            <a:r>
              <a:rPr lang="en-US" sz="15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Expand the system to recognize and interpret gestures from both hands, unlocking more advanced control options.</a:t>
            </a:r>
            <a:endParaRPr lang="en-US" sz="1586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1829" y="4004072"/>
            <a:ext cx="4406741" cy="80581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313283" y="5112068"/>
            <a:ext cx="2780109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9"/>
              </a:lnSpc>
              <a:buNone/>
            </a:pPr>
            <a:r>
              <a:rPr lang="en-US" sz="198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Contextual Awareness</a:t>
            </a:r>
            <a:endParaRPr lang="en-US" sz="1983" dirty="0"/>
          </a:p>
        </p:txBody>
      </p:sp>
      <p:sp>
        <p:nvSpPr>
          <p:cNvPr id="11" name="Text 6"/>
          <p:cNvSpPr/>
          <p:nvPr/>
        </p:nvSpPr>
        <p:spPr>
          <a:xfrm>
            <a:off x="5313283" y="5547598"/>
            <a:ext cx="4003834" cy="1289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38"/>
              </a:lnSpc>
              <a:buNone/>
            </a:pPr>
            <a:r>
              <a:rPr lang="en-US" sz="15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Integrate the system with smart home devices and other applications, enabling seamless hands-free control across various domains.</a:t>
            </a:r>
            <a:endParaRPr lang="en-US" sz="1586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18571" y="4004072"/>
            <a:ext cx="4406741" cy="80581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720024" y="5112068"/>
            <a:ext cx="4003834" cy="6293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79"/>
              </a:lnSpc>
              <a:buNone/>
            </a:pPr>
            <a:r>
              <a:rPr lang="en-US" sz="198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Machine Learning Advancements</a:t>
            </a:r>
            <a:endParaRPr lang="en-US" sz="1983" dirty="0"/>
          </a:p>
        </p:txBody>
      </p:sp>
      <p:sp>
        <p:nvSpPr>
          <p:cNvPr id="14" name="Text 8"/>
          <p:cNvSpPr/>
          <p:nvPr/>
        </p:nvSpPr>
        <p:spPr>
          <a:xfrm>
            <a:off x="9720024" y="5862280"/>
            <a:ext cx="4003834" cy="16115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38"/>
              </a:lnSpc>
              <a:buNone/>
            </a:pPr>
            <a:r>
              <a:rPr lang="en-US" sz="15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Leverage the latest advancements in deep learning and computer vision to enhance the accuracy and responsiveness of the gesture recognition.</a:t>
            </a:r>
            <a:endParaRPr lang="en-US" sz="1586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8071" y="768429"/>
            <a:ext cx="5414963" cy="6768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30"/>
              </a:lnSpc>
              <a:buNone/>
            </a:pPr>
            <a:r>
              <a:rPr lang="en-US" sz="4264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Limitations</a:t>
            </a:r>
            <a:endParaRPr lang="en-US" sz="4264" dirty="0"/>
          </a:p>
        </p:txBody>
      </p:sp>
      <p:sp>
        <p:nvSpPr>
          <p:cNvPr id="6" name="Shape 3"/>
          <p:cNvSpPr/>
          <p:nvPr/>
        </p:nvSpPr>
        <p:spPr>
          <a:xfrm>
            <a:off x="758071" y="1770102"/>
            <a:ext cx="7627858" cy="5690949"/>
          </a:xfrm>
          <a:prstGeom prst="roundRect">
            <a:avLst>
              <a:gd name="adj" fmla="val 159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765691" y="1777722"/>
            <a:ext cx="7612618" cy="16609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982266" y="1915239"/>
            <a:ext cx="336935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29"/>
              </a:lnSpc>
              <a:buNone/>
            </a:pPr>
            <a:r>
              <a:rPr lang="en-US" sz="170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Environmental Factors</a:t>
            </a:r>
            <a:endParaRPr lang="en-US" sz="1706" dirty="0"/>
          </a:p>
        </p:txBody>
      </p:sp>
      <p:sp>
        <p:nvSpPr>
          <p:cNvPr id="9" name="Text 6"/>
          <p:cNvSpPr/>
          <p:nvPr/>
        </p:nvSpPr>
        <p:spPr>
          <a:xfrm>
            <a:off x="4792385" y="1915239"/>
            <a:ext cx="3369350" cy="13858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9"/>
              </a:lnSpc>
              <a:buNone/>
            </a:pPr>
            <a:r>
              <a:rPr lang="en-US" sz="170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system's performance may be affected by lighting conditions, camera angles, and other environmental variables.</a:t>
            </a:r>
            <a:endParaRPr lang="en-US" sz="1706" dirty="0"/>
          </a:p>
        </p:txBody>
      </p:sp>
      <p:sp>
        <p:nvSpPr>
          <p:cNvPr id="10" name="Shape 7"/>
          <p:cNvSpPr/>
          <p:nvPr/>
        </p:nvSpPr>
        <p:spPr>
          <a:xfrm>
            <a:off x="765691" y="3438644"/>
            <a:ext cx="7612618" cy="200739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982266" y="3576161"/>
            <a:ext cx="336935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29"/>
              </a:lnSpc>
              <a:buNone/>
            </a:pPr>
            <a:r>
              <a:rPr lang="en-US" sz="170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Gesture Complexity</a:t>
            </a:r>
            <a:endParaRPr lang="en-US" sz="1706" dirty="0"/>
          </a:p>
        </p:txBody>
      </p:sp>
      <p:sp>
        <p:nvSpPr>
          <p:cNvPr id="12" name="Text 9"/>
          <p:cNvSpPr/>
          <p:nvPr/>
        </p:nvSpPr>
        <p:spPr>
          <a:xfrm>
            <a:off x="4792385" y="3576161"/>
            <a:ext cx="3369350" cy="1732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9"/>
              </a:lnSpc>
              <a:buNone/>
            </a:pPr>
            <a:r>
              <a:rPr lang="en-US" sz="170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While the current gesture set is intuitive, more complex or subtle hand movements may be challenging to reliably detect and interpret.</a:t>
            </a:r>
            <a:endParaRPr lang="en-US" sz="1706" dirty="0"/>
          </a:p>
        </p:txBody>
      </p:sp>
      <p:sp>
        <p:nvSpPr>
          <p:cNvPr id="13" name="Shape 10"/>
          <p:cNvSpPr/>
          <p:nvPr/>
        </p:nvSpPr>
        <p:spPr>
          <a:xfrm>
            <a:off x="765691" y="5446038"/>
            <a:ext cx="7612618" cy="200739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982266" y="5583555"/>
            <a:ext cx="3369350" cy="3464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29"/>
              </a:lnSpc>
              <a:buNone/>
            </a:pPr>
            <a:r>
              <a:rPr lang="en-US" sz="170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Robustness</a:t>
            </a:r>
            <a:endParaRPr lang="en-US" sz="1706" dirty="0"/>
          </a:p>
        </p:txBody>
      </p:sp>
      <p:sp>
        <p:nvSpPr>
          <p:cNvPr id="15" name="Text 12"/>
          <p:cNvSpPr/>
          <p:nvPr/>
        </p:nvSpPr>
        <p:spPr>
          <a:xfrm>
            <a:off x="4792385" y="5583555"/>
            <a:ext cx="3369350" cy="17323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29"/>
              </a:lnSpc>
              <a:buNone/>
            </a:pPr>
            <a:r>
              <a:rPr lang="en-US" sz="170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Continued refinement of the machine learning models and algorithms is necessary to ensure consistent and reliable hands-free media control.</a:t>
            </a:r>
            <a:endParaRPr lang="en-US" sz="1706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0190" y="1425535"/>
            <a:ext cx="7556421" cy="2934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b="1" dirty="0" smtClean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INTRODUCTION</a:t>
            </a:r>
            <a:endParaRPr lang="en-US" sz="6162" b="1" dirty="0"/>
          </a:p>
        </p:txBody>
      </p:sp>
      <p:sp>
        <p:nvSpPr>
          <p:cNvPr id="6" name="Text 3"/>
          <p:cNvSpPr/>
          <p:nvPr/>
        </p:nvSpPr>
        <p:spPr>
          <a:xfrm>
            <a:off x="6035642" y="3248739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858"/>
              </a:lnSpc>
            </a:pP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The Hand Gesture Media Player is an innovative solution designed to revolutionize the way users interact with digital media. Instead of relying on traditional input devices like remotes, keyboards, or </a:t>
            </a:r>
            <a:r>
              <a:rPr lang="en-US" sz="1600" dirty="0" err="1" smtClean="0">
                <a:latin typeface="Times New Roman" pitchFamily="18" charset="0"/>
                <a:cs typeface="Times New Roman" pitchFamily="18" charset="0"/>
              </a:rPr>
              <a:t>touchscreens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, this media player leverages advanced hand gesture recognition technology to control playback functions. Users can perform simple gestures to play, pause, rewind, fast-forward, or adjust the volume, creating a seamless and intuitive media experience.</a:t>
            </a:r>
            <a:endParaRPr lang="en-US" sz="1786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280190" y="6424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  <p:txBody>
          <a:bodyPr/>
          <a:lstStyle/>
          <a:p>
            <a:r>
              <a:rPr lang="en-IN" dirty="0" smtClean="0"/>
              <a:t>m</a:t>
            </a:r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754755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581"/>
              </a:lnSpc>
            </a:pPr>
            <a:r>
              <a:rPr lang="en-US" sz="4800" b="1" dirty="0" smtClean="0"/>
              <a:t>Problem Statement</a:t>
            </a:r>
            <a:endParaRPr lang="en-US" sz="4465" b="1" dirty="0"/>
          </a:p>
        </p:txBody>
      </p:sp>
      <p:sp>
        <p:nvSpPr>
          <p:cNvPr id="6" name="Text 3"/>
          <p:cNvSpPr/>
          <p:nvPr/>
        </p:nvSpPr>
        <p:spPr>
          <a:xfrm>
            <a:off x="793790" y="4734046"/>
            <a:ext cx="130428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858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Traditional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media control methods (remotes, keyboards,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touchscreens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) are often cumbersome and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inconvenient</a:t>
            </a:r>
          </a:p>
          <a:p>
            <a:pPr>
              <a:lnSpc>
                <a:spcPts val="2858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Remotes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can be easily misplaced and require navigating through complex menus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lnSpc>
                <a:spcPts val="2858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Touchscreens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require physical contact, which can be inconvenient when hands are occupied or dirty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lnSpc>
                <a:spcPts val="2858"/>
              </a:lnSpc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Limited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accessibility for individuals with physical disabilities, making it challenging for them to use these devices effectively.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463534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Objective</a:t>
            </a:r>
            <a:endParaRPr lang="en-US" sz="4465" dirty="0"/>
          </a:p>
        </p:txBody>
      </p:sp>
      <p:sp>
        <p:nvSpPr>
          <p:cNvPr id="6" name="Text 3"/>
          <p:cNvSpPr/>
          <p:nvPr/>
        </p:nvSpPr>
        <p:spPr>
          <a:xfrm>
            <a:off x="793790" y="5512475"/>
            <a:ext cx="130428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The primary objective is to create a user-friendly and intuitive media control system that allows users to manage playback, volume, and other functions through natural hand movements, providing a more immersive and hands-free experience.</a:t>
            </a:r>
            <a:endParaRPr lang="en-US" sz="1786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1461135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Components</a:t>
            </a:r>
            <a:endParaRPr lang="en-US" sz="4465" dirty="0"/>
          </a:p>
        </p:txBody>
      </p:sp>
      <p:sp>
        <p:nvSpPr>
          <p:cNvPr id="6" name="Shape 3"/>
          <p:cNvSpPr/>
          <p:nvPr/>
        </p:nvSpPr>
        <p:spPr>
          <a:xfrm>
            <a:off x="793790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85123" y="2850237"/>
            <a:ext cx="127635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679" dirty="0"/>
          </a:p>
        </p:txBody>
      </p:sp>
      <p:sp>
        <p:nvSpPr>
          <p:cNvPr id="8" name="Text 5"/>
          <p:cNvSpPr/>
          <p:nvPr/>
        </p:nvSpPr>
        <p:spPr>
          <a:xfrm>
            <a:off x="1530906" y="276522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Hand Detection</a:t>
            </a:r>
            <a:endParaRPr lang="en-US" sz="2233" dirty="0"/>
          </a:p>
        </p:txBody>
      </p:sp>
      <p:sp>
        <p:nvSpPr>
          <p:cNvPr id="9" name="Text 6"/>
          <p:cNvSpPr/>
          <p:nvPr/>
        </p:nvSpPr>
        <p:spPr>
          <a:xfrm>
            <a:off x="1530906" y="3255645"/>
            <a:ext cx="3842147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Leverages Mediapipe's advanced hand tracking model to accurately detect and recognize hand landmarks in real-time.</a:t>
            </a:r>
            <a:endParaRPr lang="en-US" sz="1786" dirty="0"/>
          </a:p>
        </p:txBody>
      </p:sp>
      <p:sp>
        <p:nvSpPr>
          <p:cNvPr id="10" name="Shape 7"/>
          <p:cNvSpPr/>
          <p:nvPr/>
        </p:nvSpPr>
        <p:spPr>
          <a:xfrm>
            <a:off x="5599867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755481" y="2850237"/>
            <a:ext cx="199072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679" dirty="0"/>
          </a:p>
        </p:txBody>
      </p:sp>
      <p:sp>
        <p:nvSpPr>
          <p:cNvPr id="12" name="Text 9"/>
          <p:cNvSpPr/>
          <p:nvPr/>
        </p:nvSpPr>
        <p:spPr>
          <a:xfrm>
            <a:off x="6336983" y="2765227"/>
            <a:ext cx="2880241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Gesture Recognition</a:t>
            </a:r>
            <a:endParaRPr lang="en-US" sz="2233" dirty="0"/>
          </a:p>
        </p:txBody>
      </p:sp>
      <p:sp>
        <p:nvSpPr>
          <p:cNvPr id="13" name="Text 10"/>
          <p:cNvSpPr/>
          <p:nvPr/>
        </p:nvSpPr>
        <p:spPr>
          <a:xfrm>
            <a:off x="6336983" y="3255645"/>
            <a:ext cx="3842147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Implements a robust gesture recognition algorithm to interpret user hand movements and translate them into media control commands.</a:t>
            </a:r>
            <a:endParaRPr lang="en-US" sz="1786" dirty="0"/>
          </a:p>
        </p:txBody>
      </p:sp>
      <p:sp>
        <p:nvSpPr>
          <p:cNvPr id="14" name="Shape 11"/>
          <p:cNvSpPr/>
          <p:nvPr/>
        </p:nvSpPr>
        <p:spPr>
          <a:xfrm>
            <a:off x="793790" y="55521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48690" y="5637133"/>
            <a:ext cx="200382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679" dirty="0"/>
          </a:p>
        </p:txBody>
      </p:sp>
      <p:sp>
        <p:nvSpPr>
          <p:cNvPr id="16" name="Text 13"/>
          <p:cNvSpPr/>
          <p:nvPr/>
        </p:nvSpPr>
        <p:spPr>
          <a:xfrm>
            <a:off x="1530906" y="555212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Playback Control</a:t>
            </a:r>
            <a:endParaRPr lang="en-US" sz="2233" dirty="0"/>
          </a:p>
        </p:txBody>
      </p:sp>
      <p:sp>
        <p:nvSpPr>
          <p:cNvPr id="17" name="Text 14"/>
          <p:cNvSpPr/>
          <p:nvPr/>
        </p:nvSpPr>
        <p:spPr>
          <a:xfrm>
            <a:off x="1530906" y="6042541"/>
            <a:ext cx="8648105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Enables seamless control over media playback, including play, pause, volume adjustments, and seeking through the timeline.</a:t>
            </a:r>
            <a:endParaRPr lang="en-US" sz="1786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177058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Library used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Mediapipe</a:t>
            </a:r>
            <a:endParaRPr lang="en-US" sz="2233" dirty="0"/>
          </a:p>
        </p:txBody>
      </p:sp>
      <p:sp>
        <p:nvSpPr>
          <p:cNvPr id="6" name="Text 4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 open-source machine learning framework for building multimodal applied ML pipelines, including hand tracking and gesture recognition.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OpenCV</a:t>
            </a:r>
            <a:endParaRPr lang="en-US" sz="2233" dirty="0"/>
          </a:p>
        </p:txBody>
      </p:sp>
      <p:sp>
        <p:nvSpPr>
          <p:cNvPr id="8" name="Text 6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popular computer vision library that provides tools for real-time image and video processing, essential for hand detection and gesture analysis.</a:t>
            </a: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NumPy</a:t>
            </a:r>
            <a:endParaRPr lang="en-US" sz="2233" dirty="0"/>
          </a:p>
        </p:txBody>
      </p:sp>
      <p:sp>
        <p:nvSpPr>
          <p:cNvPr id="10" name="Text 8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powerful numerical computing library in Python, used for efficient data manipulation and processing of hand landmark data.</a:t>
            </a:r>
            <a:endParaRPr lang="en-US" sz="1786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0190" y="2683073"/>
            <a:ext cx="5670590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Hand Detection</a:t>
            </a:r>
            <a:endParaRPr lang="en-US" sz="4465" dirty="0"/>
          </a:p>
        </p:txBody>
      </p:sp>
      <p:sp>
        <p:nvSpPr>
          <p:cNvPr id="6" name="Text 3"/>
          <p:cNvSpPr/>
          <p:nvPr/>
        </p:nvSpPr>
        <p:spPr>
          <a:xfrm>
            <a:off x="6280190" y="3732014"/>
            <a:ext cx="7556421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The system employs Mediapipe's hand tracking model, which leverages Convolutional Neural Networks (CNNs) to accurately detect and track the key landmarks on the user's hand in real-time. This robust hand detection forms the foundation for the gesture recognition capabilities.</a:t>
            </a:r>
            <a:endParaRPr lang="en-US" sz="1786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38426" y="748546"/>
            <a:ext cx="5361027" cy="6593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92"/>
              </a:lnSpc>
              <a:buNone/>
            </a:pPr>
            <a:r>
              <a:rPr lang="en-US" sz="4154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Gesture Recognition</a:t>
            </a:r>
            <a:endParaRPr lang="en-US" sz="4154" dirty="0"/>
          </a:p>
        </p:txBody>
      </p:sp>
      <p:sp>
        <p:nvSpPr>
          <p:cNvPr id="6" name="Shape 3"/>
          <p:cNvSpPr/>
          <p:nvPr/>
        </p:nvSpPr>
        <p:spPr>
          <a:xfrm>
            <a:off x="1043464" y="1724382"/>
            <a:ext cx="22860" cy="5756553"/>
          </a:xfrm>
          <a:prstGeom prst="roundRect">
            <a:avLst>
              <a:gd name="adj" fmla="val 387669"/>
            </a:avLst>
          </a:prstGeom>
          <a:solidFill>
            <a:srgbClr val="B8C3DF"/>
          </a:solidFill>
          <a:ln/>
        </p:spPr>
      </p:sp>
      <p:sp>
        <p:nvSpPr>
          <p:cNvPr id="7" name="Shape 4"/>
          <p:cNvSpPr/>
          <p:nvPr/>
        </p:nvSpPr>
        <p:spPr>
          <a:xfrm>
            <a:off x="1269385" y="2187535"/>
            <a:ext cx="738426" cy="22860"/>
          </a:xfrm>
          <a:prstGeom prst="roundRect">
            <a:avLst>
              <a:gd name="adj" fmla="val 387669"/>
            </a:avLst>
          </a:prstGeom>
          <a:solidFill>
            <a:srgbClr val="B8C3DF"/>
          </a:solidFill>
          <a:ln/>
        </p:spPr>
      </p:sp>
      <p:sp>
        <p:nvSpPr>
          <p:cNvPr id="8" name="Shape 5"/>
          <p:cNvSpPr/>
          <p:nvPr/>
        </p:nvSpPr>
        <p:spPr>
          <a:xfrm>
            <a:off x="817543" y="1961674"/>
            <a:ext cx="474702" cy="4747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95541" y="2040731"/>
            <a:ext cx="118705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2"/>
              </a:lnSpc>
              <a:buNone/>
            </a:pPr>
            <a:r>
              <a:rPr lang="en-US" sz="2492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492" dirty="0"/>
          </a:p>
        </p:txBody>
      </p:sp>
      <p:sp>
        <p:nvSpPr>
          <p:cNvPr id="10" name="Text 7"/>
          <p:cNvSpPr/>
          <p:nvPr/>
        </p:nvSpPr>
        <p:spPr>
          <a:xfrm>
            <a:off x="2215396" y="1935361"/>
            <a:ext cx="2845951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6"/>
              </a:lnSpc>
              <a:buNone/>
            </a:pPr>
            <a:r>
              <a:rPr lang="en-US" sz="2077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Gesture Identification</a:t>
            </a:r>
            <a:endParaRPr lang="en-US" sz="2077" dirty="0"/>
          </a:p>
        </p:txBody>
      </p:sp>
      <p:sp>
        <p:nvSpPr>
          <p:cNvPr id="11" name="Text 8"/>
          <p:cNvSpPr/>
          <p:nvPr/>
        </p:nvSpPr>
        <p:spPr>
          <a:xfrm>
            <a:off x="2215396" y="2391489"/>
            <a:ext cx="8018978" cy="6750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58"/>
              </a:lnSpc>
              <a:buNone/>
            </a:pPr>
            <a:r>
              <a:rPr lang="en-US" sz="166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 recognizes a set of predefined hand gestures, such as open palm, fist, pinch, and swipe, corresponding to different media control commands.</a:t>
            </a:r>
            <a:endParaRPr lang="en-US" sz="1661" dirty="0"/>
          </a:p>
        </p:txBody>
      </p:sp>
      <p:sp>
        <p:nvSpPr>
          <p:cNvPr id="12" name="Shape 9"/>
          <p:cNvSpPr/>
          <p:nvPr/>
        </p:nvSpPr>
        <p:spPr>
          <a:xfrm>
            <a:off x="1269385" y="3951684"/>
            <a:ext cx="738426" cy="22860"/>
          </a:xfrm>
          <a:prstGeom prst="roundRect">
            <a:avLst>
              <a:gd name="adj" fmla="val 387669"/>
            </a:avLst>
          </a:prstGeom>
          <a:solidFill>
            <a:srgbClr val="B8C3DF"/>
          </a:solidFill>
          <a:ln/>
        </p:spPr>
      </p:sp>
      <p:sp>
        <p:nvSpPr>
          <p:cNvPr id="13" name="Shape 10"/>
          <p:cNvSpPr/>
          <p:nvPr/>
        </p:nvSpPr>
        <p:spPr>
          <a:xfrm>
            <a:off x="817543" y="3725823"/>
            <a:ext cx="474702" cy="4747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62323" y="3804880"/>
            <a:ext cx="185142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2"/>
              </a:lnSpc>
              <a:buNone/>
            </a:pPr>
            <a:r>
              <a:rPr lang="en-US" sz="2492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492" dirty="0"/>
          </a:p>
        </p:txBody>
      </p:sp>
      <p:sp>
        <p:nvSpPr>
          <p:cNvPr id="15" name="Text 12"/>
          <p:cNvSpPr/>
          <p:nvPr/>
        </p:nvSpPr>
        <p:spPr>
          <a:xfrm>
            <a:off x="2215396" y="3699510"/>
            <a:ext cx="2813209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6"/>
              </a:lnSpc>
              <a:buNone/>
            </a:pPr>
            <a:r>
              <a:rPr lang="en-US" sz="2077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Gesture Classification</a:t>
            </a:r>
            <a:endParaRPr lang="en-US" sz="2077" dirty="0"/>
          </a:p>
        </p:txBody>
      </p:sp>
      <p:sp>
        <p:nvSpPr>
          <p:cNvPr id="16" name="Text 13"/>
          <p:cNvSpPr/>
          <p:nvPr/>
        </p:nvSpPr>
        <p:spPr>
          <a:xfrm>
            <a:off x="2215396" y="4155638"/>
            <a:ext cx="8018978" cy="1012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58"/>
              </a:lnSpc>
              <a:buNone/>
            </a:pPr>
            <a:r>
              <a:rPr lang="en-US" sz="166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Machine learning algorithms, including Support Vector Machines (SVMs) and Random Forests, are used to classify the detected hand gestures and map them to the appropriate media controls.</a:t>
            </a:r>
            <a:endParaRPr lang="en-US" sz="1661" dirty="0"/>
          </a:p>
        </p:txBody>
      </p:sp>
      <p:sp>
        <p:nvSpPr>
          <p:cNvPr id="17" name="Shape 14"/>
          <p:cNvSpPr/>
          <p:nvPr/>
        </p:nvSpPr>
        <p:spPr>
          <a:xfrm>
            <a:off x="1269385" y="6053376"/>
            <a:ext cx="738426" cy="22860"/>
          </a:xfrm>
          <a:prstGeom prst="roundRect">
            <a:avLst>
              <a:gd name="adj" fmla="val 387669"/>
            </a:avLst>
          </a:prstGeom>
          <a:solidFill>
            <a:srgbClr val="B8C3DF"/>
          </a:solidFill>
          <a:ln/>
        </p:spPr>
      </p:sp>
      <p:sp>
        <p:nvSpPr>
          <p:cNvPr id="18" name="Shape 15"/>
          <p:cNvSpPr/>
          <p:nvPr/>
        </p:nvSpPr>
        <p:spPr>
          <a:xfrm>
            <a:off x="817543" y="5827514"/>
            <a:ext cx="474702" cy="474702"/>
          </a:xfrm>
          <a:prstGeom prst="roundRect">
            <a:avLst>
              <a:gd name="adj" fmla="val 18669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61727" y="5906572"/>
            <a:ext cx="186333" cy="3164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2"/>
              </a:lnSpc>
              <a:buNone/>
            </a:pPr>
            <a:r>
              <a:rPr lang="en-US" sz="2492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492" dirty="0"/>
          </a:p>
        </p:txBody>
      </p:sp>
      <p:sp>
        <p:nvSpPr>
          <p:cNvPr id="20" name="Text 17"/>
          <p:cNvSpPr/>
          <p:nvPr/>
        </p:nvSpPr>
        <p:spPr>
          <a:xfrm>
            <a:off x="2215396" y="5801201"/>
            <a:ext cx="2637473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6"/>
              </a:lnSpc>
              <a:buNone/>
            </a:pPr>
            <a:r>
              <a:rPr lang="en-US" sz="2077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Gesture Tracking</a:t>
            </a:r>
            <a:endParaRPr lang="en-US" sz="2077" dirty="0"/>
          </a:p>
        </p:txBody>
      </p:sp>
      <p:sp>
        <p:nvSpPr>
          <p:cNvPr id="21" name="Text 18"/>
          <p:cNvSpPr/>
          <p:nvPr/>
        </p:nvSpPr>
        <p:spPr>
          <a:xfrm>
            <a:off x="2215396" y="6257330"/>
            <a:ext cx="8018978" cy="1012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58"/>
              </a:lnSpc>
              <a:buNone/>
            </a:pPr>
            <a:r>
              <a:rPr lang="en-US" sz="166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 continuously tracks the user's hand movements and dynamically updates the media controls, enabling a seamless and responsive hands-free experience.</a:t>
            </a:r>
            <a:endParaRPr lang="en-US" sz="166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3172"/>
          </a:xfrm>
          <a:prstGeom prst="rect">
            <a:avLst/>
          </a:prstGeom>
          <a:solidFill>
            <a:srgbClr val="F9F9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3317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0095" y="597218"/>
            <a:ext cx="5429369" cy="678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44"/>
              </a:lnSpc>
              <a:buNone/>
            </a:pPr>
            <a:r>
              <a:rPr lang="en-US" sz="4275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Playback Control</a:t>
            </a:r>
            <a:endParaRPr lang="en-US" sz="427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095" y="1601629"/>
            <a:ext cx="542925" cy="54292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0095" y="2361724"/>
            <a:ext cx="2714625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72"/>
              </a:lnSpc>
              <a:buNone/>
            </a:pPr>
            <a:r>
              <a:rPr lang="en-US" sz="2138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Play/Pause</a:t>
            </a:r>
            <a:endParaRPr lang="en-US" sz="2138" dirty="0"/>
          </a:p>
        </p:txBody>
      </p:sp>
      <p:sp>
        <p:nvSpPr>
          <p:cNvPr id="8" name="Text 4"/>
          <p:cNvSpPr/>
          <p:nvPr/>
        </p:nvSpPr>
        <p:spPr>
          <a:xfrm>
            <a:off x="760095" y="2831306"/>
            <a:ext cx="9452610" cy="347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6"/>
              </a:lnSpc>
              <a:buNone/>
            </a:pPr>
            <a:r>
              <a:rPr lang="en-US" sz="171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Users can start and pause media playback with a simple hand gesture.</a:t>
            </a:r>
            <a:endParaRPr lang="en-US" sz="171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095" y="3830241"/>
            <a:ext cx="542925" cy="54292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60095" y="4590336"/>
            <a:ext cx="2716173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72"/>
              </a:lnSpc>
              <a:buNone/>
            </a:pPr>
            <a:r>
              <a:rPr lang="en-US" sz="2138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Volume Adjustment</a:t>
            </a:r>
            <a:endParaRPr lang="en-US" sz="2138" dirty="0"/>
          </a:p>
        </p:txBody>
      </p:sp>
      <p:sp>
        <p:nvSpPr>
          <p:cNvPr id="11" name="Text 6"/>
          <p:cNvSpPr/>
          <p:nvPr/>
        </p:nvSpPr>
        <p:spPr>
          <a:xfrm>
            <a:off x="760095" y="5059918"/>
            <a:ext cx="9452610" cy="347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6"/>
              </a:lnSpc>
              <a:buNone/>
            </a:pPr>
            <a:r>
              <a:rPr lang="en-US" sz="171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Intuitive hand movements allow users to control the volume of the media player.</a:t>
            </a:r>
            <a:endParaRPr lang="en-US" sz="171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095" y="6058853"/>
            <a:ext cx="542925" cy="54292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60095" y="6818947"/>
            <a:ext cx="2714625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72"/>
              </a:lnSpc>
              <a:buNone/>
            </a:pPr>
            <a:r>
              <a:rPr lang="en-US" sz="2138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Seeking</a:t>
            </a:r>
            <a:endParaRPr lang="en-US" sz="2138" dirty="0"/>
          </a:p>
        </p:txBody>
      </p:sp>
      <p:sp>
        <p:nvSpPr>
          <p:cNvPr id="14" name="Text 8"/>
          <p:cNvSpPr/>
          <p:nvPr/>
        </p:nvSpPr>
        <p:spPr>
          <a:xfrm>
            <a:off x="760095" y="7288530"/>
            <a:ext cx="9452610" cy="3474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6"/>
              </a:lnSpc>
              <a:buNone/>
            </a:pPr>
            <a:r>
              <a:rPr lang="en-US" sz="171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Users can navigate the media timeline and seek to different points in the playback.</a:t>
            </a:r>
            <a:endParaRPr lang="en-US" sz="171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720</Words>
  <Application>Microsoft Office PowerPoint</Application>
  <PresentationFormat>Custom</PresentationFormat>
  <Paragraphs>78</Paragraphs>
  <Slides>12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cogol</cp:lastModifiedBy>
  <cp:revision>18</cp:revision>
  <dcterms:created xsi:type="dcterms:W3CDTF">2024-08-08T10:56:58Z</dcterms:created>
  <dcterms:modified xsi:type="dcterms:W3CDTF">2024-08-11T19:41:46Z</dcterms:modified>
</cp:coreProperties>
</file>